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6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</p:sldIdLst>
  <p:sldSz cx="9144000" cy="5143500" type="screen16x9"/>
  <p:notesSz cx="6858000" cy="9144000"/>
  <p:embeddedFontLst>
    <p:embeddedFont>
      <p:font typeface="Nunito" panose="020B0604020202020204" charset="0"/>
      <p:regular r:id="rId24"/>
      <p:bold r:id="rId25"/>
      <p:italic r:id="rId26"/>
      <p:boldItalic r:id="rId27"/>
    </p:embeddedFont>
    <p:embeddedFont>
      <p:font typeface="Cabin" panose="020B060402020202020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Open Sans" panose="020B06040202020202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3" roundtripDataSignature="AMtx7mhweKgqVrv3oBmV4MOPPgpRg83G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5" name="Google Shape;225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131367bbb40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131367bbb40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319ae37852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1319ae37852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>
              <a:solidFill>
                <a:srgbClr val="BFBFBF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 sz="1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Обмін даними</a:t>
            </a:r>
            <a:endParaRPr sz="1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" sz="1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Автоматизація заповнення профілю вченого</a:t>
            </a:r>
            <a:endParaRPr sz="1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" name="Google Shape;35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" name="Google Shape;6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7" name="Google Shape;367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318eac63a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g1318eac63a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318eac63aa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318eac63aa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318eac63aa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318eac63aa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1df76290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31df76290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31367bbb40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" name="Google Shape;108;g131367bbb40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 cover">
  <p:cSld name="CUSTOM">
    <p:bg>
      <p:bgPr>
        <a:solidFill>
          <a:srgbClr val="003449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17700" y="1132900"/>
            <a:ext cx="908579" cy="90857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46"/>
          <p:cNvSpPr txBox="1">
            <a:spLocks noGrp="1"/>
          </p:cNvSpPr>
          <p:nvPr>
            <p:ph type="title"/>
          </p:nvPr>
        </p:nvSpPr>
        <p:spPr>
          <a:xfrm>
            <a:off x="274325" y="2241050"/>
            <a:ext cx="8442300" cy="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"/>
              <a:buNone/>
              <a:defRPr sz="36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46"/>
          <p:cNvSpPr txBox="1">
            <a:spLocks noGrp="1"/>
          </p:cNvSpPr>
          <p:nvPr>
            <p:ph type="subTitle" idx="1"/>
          </p:nvPr>
        </p:nvSpPr>
        <p:spPr>
          <a:xfrm>
            <a:off x="464950" y="2926080"/>
            <a:ext cx="81546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CE39"/>
              </a:buClr>
              <a:buSzPts val="1400"/>
              <a:buFont typeface="Open Sans"/>
              <a:buNone/>
              <a:defRPr sz="1400" b="0" i="1" u="none" strike="noStrike" cap="none">
                <a:solidFill>
                  <a:srgbClr val="A6CE3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">
  <p:cSld name="TITL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5"/>
          <p:cNvSpPr txBox="1">
            <a:spLocks noGrp="1"/>
          </p:cNvSpPr>
          <p:nvPr>
            <p:ph type="title"/>
          </p:nvPr>
        </p:nvSpPr>
        <p:spPr>
          <a:xfrm>
            <a:off x="274320" y="274320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2400"/>
              <a:buFont typeface="Open Sans"/>
              <a:buNone/>
              <a:defRPr sz="2400" b="1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5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55"/>
          <p:cNvSpPr txBox="1">
            <a:spLocks noGrp="1"/>
          </p:cNvSpPr>
          <p:nvPr>
            <p:ph type="title" idx="2"/>
          </p:nvPr>
        </p:nvSpPr>
        <p:spPr>
          <a:xfrm>
            <a:off x="594360" y="4773168"/>
            <a:ext cx="29064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 cover">
  <p:cSld name="CUSTOM">
    <p:bg>
      <p:bgPr>
        <a:solidFill>
          <a:srgbClr val="003449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17700" y="1132900"/>
            <a:ext cx="908579" cy="908579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56"/>
          <p:cNvSpPr txBox="1">
            <a:spLocks noGrp="1"/>
          </p:cNvSpPr>
          <p:nvPr>
            <p:ph type="title"/>
          </p:nvPr>
        </p:nvSpPr>
        <p:spPr>
          <a:xfrm>
            <a:off x="274325" y="2241050"/>
            <a:ext cx="8442300" cy="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Open Sans"/>
              <a:buNone/>
              <a:defRPr sz="36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56"/>
          <p:cNvSpPr txBox="1">
            <a:spLocks noGrp="1"/>
          </p:cNvSpPr>
          <p:nvPr>
            <p:ph type="subTitle" idx="1"/>
          </p:nvPr>
        </p:nvSpPr>
        <p:spPr>
          <a:xfrm>
            <a:off x="464950" y="2926080"/>
            <a:ext cx="81546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6CE39"/>
              </a:buClr>
              <a:buSzPts val="1400"/>
              <a:buFont typeface="Open Sans"/>
              <a:buNone/>
              <a:defRPr sz="1400" b="0" i="1" u="none" strike="noStrike" cap="none">
                <a:solidFill>
                  <a:srgbClr val="A6CE3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pact cover" type="secHead">
  <p:cSld name="SECTION_HEADER">
    <p:bg>
      <p:bgPr>
        <a:solidFill>
          <a:srgbClr val="A6CE39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7"/>
          <p:cNvSpPr txBox="1">
            <a:spLocks noGrp="1"/>
          </p:cNvSpPr>
          <p:nvPr>
            <p:ph type="title"/>
          </p:nvPr>
        </p:nvSpPr>
        <p:spPr>
          <a:xfrm>
            <a:off x="244400" y="1376975"/>
            <a:ext cx="8649300" cy="16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Open Sans"/>
              <a:buNone/>
              <a:defRPr sz="72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" name="Google Shape;15;p47"/>
          <p:cNvSpPr txBox="1">
            <a:spLocks noGrp="1"/>
          </p:cNvSpPr>
          <p:nvPr>
            <p:ph type="title"/>
          </p:nvPr>
        </p:nvSpPr>
        <p:spPr>
          <a:xfrm>
            <a:off x="594360" y="4773168"/>
            <a:ext cx="29064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type="blank">
  <p:cSld name="BLANK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">
  <p:cSld name="TITL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2"/>
          <p:cNvSpPr txBox="1">
            <a:spLocks noGrp="1"/>
          </p:cNvSpPr>
          <p:nvPr>
            <p:ph type="title"/>
          </p:nvPr>
        </p:nvSpPr>
        <p:spPr>
          <a:xfrm>
            <a:off x="274320" y="274320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2400"/>
              <a:buFont typeface="Open Sans"/>
              <a:buNone/>
              <a:defRPr sz="2400" b="1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5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52"/>
          <p:cNvSpPr txBox="1">
            <a:spLocks noGrp="1"/>
          </p:cNvSpPr>
          <p:nvPr>
            <p:ph type="title" idx="2"/>
          </p:nvPr>
        </p:nvSpPr>
        <p:spPr>
          <a:xfrm>
            <a:off x="594360" y="4773168"/>
            <a:ext cx="29064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pact cover" type="secHead">
  <p:cSld name="SECTION_HEADER">
    <p:bg>
      <p:bgPr>
        <a:solidFill>
          <a:srgbClr val="A6CE39"/>
        </a:soli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3"/>
          <p:cNvSpPr txBox="1">
            <a:spLocks noGrp="1"/>
          </p:cNvSpPr>
          <p:nvPr>
            <p:ph type="title"/>
          </p:nvPr>
        </p:nvSpPr>
        <p:spPr>
          <a:xfrm>
            <a:off x="244400" y="1376975"/>
            <a:ext cx="8649300" cy="169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Open Sans"/>
              <a:buNone/>
              <a:defRPr sz="72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" name="Google Shape;26;p54"/>
          <p:cNvSpPr txBox="1">
            <a:spLocks noGrp="1"/>
          </p:cNvSpPr>
          <p:nvPr>
            <p:ph type="title"/>
          </p:nvPr>
        </p:nvSpPr>
        <p:spPr>
          <a:xfrm>
            <a:off x="274320" y="274320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2400"/>
              <a:buFont typeface="Open Sans"/>
              <a:buNone/>
              <a:defRPr sz="2400" b="1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54"/>
          <p:cNvSpPr txBox="1">
            <a:spLocks noGrp="1"/>
          </p:cNvSpPr>
          <p:nvPr>
            <p:ph type="body" idx="1"/>
          </p:nvPr>
        </p:nvSpPr>
        <p:spPr>
          <a:xfrm>
            <a:off x="274320" y="1005840"/>
            <a:ext cx="8401800" cy="3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3449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g1318eac63aa_0_64"/>
          <p:cNvSpPr txBox="1">
            <a:spLocks noGrp="1"/>
          </p:cNvSpPr>
          <p:nvPr>
            <p:ph type="title"/>
          </p:nvPr>
        </p:nvSpPr>
        <p:spPr>
          <a:xfrm>
            <a:off x="330795" y="193881"/>
            <a:ext cx="8482200" cy="35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2300" b="1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2pPr>
            <a:lvl3pPr lvl="2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3pPr>
            <a:lvl4pPr lvl="3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4pPr>
            <a:lvl5pPr lvl="4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5pPr>
            <a:lvl6pPr lvl="5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6pPr>
            <a:lvl7pPr lvl="6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7pPr>
            <a:lvl8pPr lvl="7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8pPr>
            <a:lvl9pPr lvl="8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30" name="Google Shape;30;g1318eac63aa_0_64"/>
          <p:cNvSpPr txBox="1">
            <a:spLocks noGrp="1"/>
          </p:cNvSpPr>
          <p:nvPr>
            <p:ph type="body" idx="1"/>
          </p:nvPr>
        </p:nvSpPr>
        <p:spPr>
          <a:xfrm>
            <a:off x="45720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31" name="Google Shape;31;g1318eac63aa_0_64"/>
          <p:cNvSpPr txBox="1">
            <a:spLocks noGrp="1"/>
          </p:cNvSpPr>
          <p:nvPr>
            <p:ph type="body" idx="2"/>
          </p:nvPr>
        </p:nvSpPr>
        <p:spPr>
          <a:xfrm>
            <a:off x="4709160" y="1183005"/>
            <a:ext cx="3977700" cy="33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1pPr>
            <a:lvl2pPr marL="914400" lvl="1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2pPr>
            <a:lvl3pPr marL="1371600" lvl="2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3pPr>
            <a:lvl4pPr marL="1828800" lvl="3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4pPr>
            <a:lvl5pPr marL="2286000" lvl="4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5pPr>
            <a:lvl6pPr marL="2743200" lvl="5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6pPr>
            <a:lvl7pPr marL="3200400" lvl="6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7pPr>
            <a:lvl8pPr marL="3657600" lvl="7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8pPr>
            <a:lvl9pPr marL="4114800" lvl="8" indent="-22860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32" name="Google Shape;32;g1318eac63aa_0_64"/>
          <p:cNvSpPr txBox="1">
            <a:spLocks noGrp="1"/>
          </p:cNvSpPr>
          <p:nvPr>
            <p:ph type="ftr" idx="11"/>
          </p:nvPr>
        </p:nvSpPr>
        <p:spPr>
          <a:xfrm>
            <a:off x="3108960" y="4783455"/>
            <a:ext cx="2926200" cy="2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33" name="Google Shape;33;g1318eac63aa_0_64"/>
          <p:cNvSpPr txBox="1">
            <a:spLocks noGrp="1"/>
          </p:cNvSpPr>
          <p:nvPr>
            <p:ph type="dt" idx="10"/>
          </p:nvPr>
        </p:nvSpPr>
        <p:spPr>
          <a:xfrm>
            <a:off x="457200" y="4783455"/>
            <a:ext cx="2103000" cy="2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>
                <a:solidFill>
                  <a:srgbClr val="888888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700"/>
            </a:lvl9pPr>
          </a:lstStyle>
          <a:p>
            <a:endParaRPr/>
          </a:p>
        </p:txBody>
      </p:sp>
      <p:sp>
        <p:nvSpPr>
          <p:cNvPr id="34" name="Google Shape;34;g1318eac63aa_0_64"/>
          <p:cNvSpPr txBox="1">
            <a:spLocks noGrp="1"/>
          </p:cNvSpPr>
          <p:nvPr>
            <p:ph type="sldNum" idx="12"/>
          </p:nvPr>
        </p:nvSpPr>
        <p:spPr>
          <a:xfrm>
            <a:off x="6583680" y="4783455"/>
            <a:ext cx="21030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 rtl="0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50"/>
          <p:cNvSpPr txBox="1">
            <a:spLocks noGrp="1"/>
          </p:cNvSpPr>
          <p:nvPr>
            <p:ph type="title"/>
          </p:nvPr>
        </p:nvSpPr>
        <p:spPr>
          <a:xfrm>
            <a:off x="274320" y="274320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2400"/>
              <a:buFont typeface="Open Sans"/>
              <a:buNone/>
              <a:defRPr sz="2400" b="1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344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50"/>
          <p:cNvSpPr txBox="1">
            <a:spLocks noGrp="1"/>
          </p:cNvSpPr>
          <p:nvPr>
            <p:ph type="body" idx="1"/>
          </p:nvPr>
        </p:nvSpPr>
        <p:spPr>
          <a:xfrm>
            <a:off x="274320" y="1005840"/>
            <a:ext cx="8401800" cy="3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●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3449"/>
              </a:buClr>
              <a:buSzPts val="1400"/>
              <a:buFont typeface="Open Sans"/>
              <a:buChar char="○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3449"/>
              </a:buClr>
              <a:buSzPts val="1400"/>
              <a:buFont typeface="Open Sans"/>
              <a:buChar char="■"/>
              <a:defRPr sz="14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TITLE_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3449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" name="Google Shape;45;p51"/>
          <p:cNvSpPr txBox="1">
            <a:spLocks noGrp="1"/>
          </p:cNvSpPr>
          <p:nvPr>
            <p:ph type="title"/>
          </p:nvPr>
        </p:nvSpPr>
        <p:spPr>
          <a:xfrm>
            <a:off x="594360" y="4773168"/>
            <a:ext cx="2906400" cy="2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45"/>
          <p:cNvSpPr/>
          <p:nvPr/>
        </p:nvSpPr>
        <p:spPr>
          <a:xfrm>
            <a:off x="0" y="4576225"/>
            <a:ext cx="9144000" cy="567600"/>
          </a:xfrm>
          <a:prstGeom prst="rect">
            <a:avLst/>
          </a:prstGeom>
          <a:solidFill>
            <a:srgbClr val="7FAA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8;p4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74320" y="4727448"/>
            <a:ext cx="274320" cy="27432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" name="Google Shape;37;p49"/>
          <p:cNvSpPr/>
          <p:nvPr/>
        </p:nvSpPr>
        <p:spPr>
          <a:xfrm>
            <a:off x="0" y="4576225"/>
            <a:ext cx="9144000" cy="567600"/>
          </a:xfrm>
          <a:prstGeom prst="rect">
            <a:avLst/>
          </a:prstGeom>
          <a:solidFill>
            <a:srgbClr val="7FAA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4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4320" y="4727448"/>
            <a:ext cx="274320" cy="27432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449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19175" y="-354449"/>
            <a:ext cx="10345250" cy="5381374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"/>
          <p:cNvSpPr txBox="1">
            <a:spLocks noGrp="1"/>
          </p:cNvSpPr>
          <p:nvPr>
            <p:ph type="title"/>
          </p:nvPr>
        </p:nvSpPr>
        <p:spPr>
          <a:xfrm>
            <a:off x="526650" y="861738"/>
            <a:ext cx="8294700" cy="27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60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Консорціум ORCID в Україні: переваги та можливості</a:t>
            </a:r>
            <a:endParaRPr sz="60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3600"/>
              <a:buNone/>
            </a:pPr>
            <a:endParaRPr sz="6000" b="1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7" name="Google Shape;197;p42"/>
          <p:cNvCxnSpPr/>
          <p:nvPr/>
        </p:nvCxnSpPr>
        <p:spPr>
          <a:xfrm>
            <a:off x="5105400" y="1404950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98" name="Google Shape;198;p42"/>
          <p:cNvCxnSpPr/>
          <p:nvPr/>
        </p:nvCxnSpPr>
        <p:spPr>
          <a:xfrm>
            <a:off x="4100525" y="1409713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9" name="Google Shape;199;p42"/>
          <p:cNvSpPr txBox="1">
            <a:spLocks noGrp="1"/>
          </p:cNvSpPr>
          <p:nvPr>
            <p:ph type="title"/>
          </p:nvPr>
        </p:nvSpPr>
        <p:spPr>
          <a:xfrm>
            <a:off x="118872" y="118872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200"/>
              <a:t>Грантодавці та організації, які фінансують дослідження</a:t>
            </a:r>
            <a:endParaRPr sz="2100">
              <a:solidFill>
                <a:srgbClr val="447405"/>
              </a:solidFill>
            </a:endParaRPr>
          </a:p>
        </p:txBody>
      </p:sp>
      <p:pic>
        <p:nvPicPr>
          <p:cNvPr id="200" name="Google Shape;200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349" y="3191612"/>
            <a:ext cx="914400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85575" y="3192059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84000" y="1954559"/>
            <a:ext cx="914400" cy="80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4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85575" y="713825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4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22336" y="715642"/>
            <a:ext cx="914400" cy="79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4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394725" y="1954559"/>
            <a:ext cx="914400" cy="799181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42"/>
          <p:cNvSpPr/>
          <p:nvPr/>
        </p:nvSpPr>
        <p:spPr>
          <a:xfrm>
            <a:off x="3832800" y="1620125"/>
            <a:ext cx="1476600" cy="1476600"/>
          </a:xfrm>
          <a:prstGeom prst="ellipse">
            <a:avLst/>
          </a:prstGeom>
          <a:solidFill>
            <a:schemeClr val="lt2"/>
          </a:solidFill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7" name="Google Shape;207;p42"/>
          <p:cNvCxnSpPr>
            <a:stCxn id="205" idx="3"/>
            <a:endCxn id="206" idx="2"/>
          </p:cNvCxnSpPr>
          <p:nvPr/>
        </p:nvCxnSpPr>
        <p:spPr>
          <a:xfrm>
            <a:off x="3309125" y="2354150"/>
            <a:ext cx="523800" cy="42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8" name="Google Shape;208;p42"/>
          <p:cNvCxnSpPr>
            <a:stCxn id="202" idx="1"/>
            <a:endCxn id="206" idx="6"/>
          </p:cNvCxnSpPr>
          <p:nvPr/>
        </p:nvCxnSpPr>
        <p:spPr>
          <a:xfrm flipH="1">
            <a:off x="5309500" y="2357833"/>
            <a:ext cx="574500" cy="6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9" name="Google Shape;209;p42"/>
          <p:cNvCxnSpPr/>
          <p:nvPr/>
        </p:nvCxnSpPr>
        <p:spPr>
          <a:xfrm>
            <a:off x="3657600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0" name="Google Shape;210;p42"/>
          <p:cNvCxnSpPr/>
          <p:nvPr/>
        </p:nvCxnSpPr>
        <p:spPr>
          <a:xfrm>
            <a:off x="5095875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1" name="Google Shape;211;p42"/>
          <p:cNvCxnSpPr/>
          <p:nvPr/>
        </p:nvCxnSpPr>
        <p:spPr>
          <a:xfrm>
            <a:off x="3657600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2" name="Google Shape;212;p42"/>
          <p:cNvCxnSpPr/>
          <p:nvPr/>
        </p:nvCxnSpPr>
        <p:spPr>
          <a:xfrm>
            <a:off x="5095875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3" name="Google Shape;213;p42"/>
          <p:cNvSpPr txBox="1"/>
          <p:nvPr/>
        </p:nvSpPr>
        <p:spPr>
          <a:xfrm>
            <a:off x="640080" y="4790575"/>
            <a:ext cx="79338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ORCID 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4" name="Google Shape;214;p42"/>
          <p:cNvSpPr txBox="1"/>
          <p:nvPr/>
        </p:nvSpPr>
        <p:spPr>
          <a:xfrm>
            <a:off x="6346166" y="713825"/>
            <a:ext cx="24576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Розрізнення імен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- правильна ідентифікація аплікантів, незалежно від популярності та поширеності імен та прізвищ.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5" name="Google Shape;215;p42"/>
          <p:cNvSpPr txBox="1"/>
          <p:nvPr/>
        </p:nvSpPr>
        <p:spPr>
          <a:xfrm>
            <a:off x="6833701" y="1801425"/>
            <a:ext cx="2079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D7B242"/>
                </a:solidFill>
                <a:latin typeface="Open Sans"/>
                <a:ea typeface="Open Sans"/>
                <a:cs typeface="Open Sans"/>
                <a:sym typeface="Open Sans"/>
              </a:rPr>
              <a:t>Відстеження кар’єри дослідника.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Автоматична звітність полегшує відстеження результатів дослідження навіть після завершення проєкту.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6" name="Google Shape;216;p42"/>
          <p:cNvSpPr txBox="1"/>
          <p:nvPr/>
        </p:nvSpPr>
        <p:spPr>
          <a:xfrm>
            <a:off x="6374049" y="3037550"/>
            <a:ext cx="2338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Більше часу на дослідження </a:t>
            </a:r>
            <a:r>
              <a:rPr lang="en" sz="1000" b="0" i="0" u="none" strike="noStrike" cap="none">
                <a:solidFill>
                  <a:srgbClr val="42424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Дозволяє науковцям сконцентруватися на проведенні досліджень,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заощадивши час при заповненні грантових заявок та подачі рукописів. 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7" name="Google Shape;217;p42"/>
          <p:cNvSpPr txBox="1"/>
          <p:nvPr/>
        </p:nvSpPr>
        <p:spPr>
          <a:xfrm>
            <a:off x="424082" y="3200883"/>
            <a:ext cx="24576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B71C1C"/>
                </a:solidFill>
                <a:latin typeface="Open Sans"/>
                <a:ea typeface="Open Sans"/>
                <a:cs typeface="Open Sans"/>
                <a:sym typeface="Open Sans"/>
              </a:rPr>
              <a:t>Точна приналежність. .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Точне відображення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афіляції дослідника,  опубліковані результати наукових досліджень, наукова мобільність тощо.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8" name="Google Shape;218;p42"/>
          <p:cNvSpPr txBox="1"/>
          <p:nvPr/>
        </p:nvSpPr>
        <p:spPr>
          <a:xfrm>
            <a:off x="17492" y="1878375"/>
            <a:ext cx="23385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rPr>
              <a:t>Зменшення адміністративного навантаження.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Мінімізація повторного введення даних під час подання рукописів, рецензування та звітування. Заощаджуйте час, гроші та зусилля. </a:t>
            </a:r>
            <a:endParaRPr sz="1000" b="1" i="0" u="none" strike="noStrike" cap="none">
              <a:solidFill>
                <a:srgbClr val="91548B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9" name="Google Shape;219;p42"/>
          <p:cNvSpPr txBox="1"/>
          <p:nvPr/>
        </p:nvSpPr>
        <p:spPr>
          <a:xfrm>
            <a:off x="274325" y="714500"/>
            <a:ext cx="26022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Взаємоповязана інфраструктура</a:t>
            </a:r>
            <a:r>
              <a:rPr lang="en" sz="1000" b="0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Відображення взаємозв'язків покращує</a:t>
            </a:r>
            <a:r>
              <a:rPr lang="en" sz="1000" b="0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розуміння  наукових досліджень та  їх впливовість;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покращення прийняття управлінських рішень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0" name="Google Shape;220;p42"/>
          <p:cNvSpPr txBox="1"/>
          <p:nvPr/>
        </p:nvSpPr>
        <p:spPr>
          <a:xfrm>
            <a:off x="380950" y="3991250"/>
            <a:ext cx="8331600" cy="9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 b="1" i="0" u="none" strike="noStrike" cap="non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Адміністрування грантів та відстеження  їх впливовості економічно вигідним шляхом</a:t>
            </a:r>
            <a:endParaRPr sz="1600" b="1" i="0" u="none" strike="noStrike" cap="none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21" name="Google Shape;221;p42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794760" y="1548255"/>
            <a:ext cx="16002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42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525775" y="125475"/>
            <a:ext cx="574500" cy="57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7" name="Google Shape;227;p41"/>
          <p:cNvCxnSpPr/>
          <p:nvPr/>
        </p:nvCxnSpPr>
        <p:spPr>
          <a:xfrm>
            <a:off x="5105400" y="1404950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8" name="Google Shape;228;p41"/>
          <p:cNvCxnSpPr/>
          <p:nvPr/>
        </p:nvCxnSpPr>
        <p:spPr>
          <a:xfrm>
            <a:off x="4100525" y="1409713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9" name="Google Shape;229;p41"/>
          <p:cNvSpPr txBox="1">
            <a:spLocks noGrp="1"/>
          </p:cNvSpPr>
          <p:nvPr>
            <p:ph type="title"/>
          </p:nvPr>
        </p:nvSpPr>
        <p:spPr>
          <a:xfrm>
            <a:off x="218995" y="4067895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000">
                <a:solidFill>
                  <a:srgbClr val="447405"/>
                </a:solidFill>
              </a:rPr>
              <a:t> </a:t>
            </a:r>
            <a:r>
              <a:rPr lang="en" sz="1800">
                <a:solidFill>
                  <a:srgbClr val="447405"/>
                </a:solidFill>
              </a:rPr>
              <a:t>Посильте впливовість ваших дослідницьких стратегій та політик.</a:t>
            </a:r>
            <a:endParaRPr sz="1900">
              <a:solidFill>
                <a:srgbClr val="447405"/>
              </a:solidFill>
            </a:endParaRPr>
          </a:p>
        </p:txBody>
      </p:sp>
      <p:pic>
        <p:nvPicPr>
          <p:cNvPr id="230" name="Google Shape;230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349" y="3191612"/>
            <a:ext cx="914400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85575" y="3192059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4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84000" y="1954559"/>
            <a:ext cx="914400" cy="80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4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85575" y="713825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22336" y="715642"/>
            <a:ext cx="914400" cy="79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394725" y="1954559"/>
            <a:ext cx="914400" cy="7991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6" name="Google Shape;236;p41"/>
          <p:cNvCxnSpPr>
            <a:stCxn id="235" idx="3"/>
          </p:cNvCxnSpPr>
          <p:nvPr/>
        </p:nvCxnSpPr>
        <p:spPr>
          <a:xfrm>
            <a:off x="3309125" y="2354150"/>
            <a:ext cx="523800" cy="42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7" name="Google Shape;237;p41"/>
          <p:cNvCxnSpPr>
            <a:stCxn id="232" idx="1"/>
          </p:cNvCxnSpPr>
          <p:nvPr/>
        </p:nvCxnSpPr>
        <p:spPr>
          <a:xfrm flipH="1">
            <a:off x="5309500" y="2357833"/>
            <a:ext cx="574500" cy="6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8" name="Google Shape;238;p41"/>
          <p:cNvCxnSpPr/>
          <p:nvPr/>
        </p:nvCxnSpPr>
        <p:spPr>
          <a:xfrm>
            <a:off x="3657600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9" name="Google Shape;239;p41"/>
          <p:cNvCxnSpPr/>
          <p:nvPr/>
        </p:nvCxnSpPr>
        <p:spPr>
          <a:xfrm>
            <a:off x="5095875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0" name="Google Shape;240;p41"/>
          <p:cNvCxnSpPr/>
          <p:nvPr/>
        </p:nvCxnSpPr>
        <p:spPr>
          <a:xfrm>
            <a:off x="3657600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1" name="Google Shape;241;p41"/>
          <p:cNvCxnSpPr/>
          <p:nvPr/>
        </p:nvCxnSpPr>
        <p:spPr>
          <a:xfrm>
            <a:off x="5095875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2" name="Google Shape;242;p41"/>
          <p:cNvSpPr txBox="1"/>
          <p:nvPr/>
        </p:nvSpPr>
        <p:spPr>
          <a:xfrm>
            <a:off x="640080" y="4790575"/>
            <a:ext cx="79338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ORCID 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3" name="Google Shape;243;p41"/>
          <p:cNvSpPr txBox="1"/>
          <p:nvPr/>
        </p:nvSpPr>
        <p:spPr>
          <a:xfrm>
            <a:off x="6346166" y="713825"/>
            <a:ext cx="2457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Розрізнення імен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- що дозволяє правильно ідентифікувати наукові напрацювання вчених незалежно від популярності та поширеності імен та прізвищ.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dk2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4" name="Google Shape;244;p41"/>
          <p:cNvSpPr txBox="1"/>
          <p:nvPr/>
        </p:nvSpPr>
        <p:spPr>
          <a:xfrm>
            <a:off x="6830749" y="1881275"/>
            <a:ext cx="20790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D7B242"/>
                </a:solidFill>
                <a:latin typeface="Open Sans"/>
                <a:ea typeface="Open Sans"/>
                <a:cs typeface="Open Sans"/>
                <a:sym typeface="Open Sans"/>
              </a:rPr>
              <a:t>Відстежуйте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розвиток</a:t>
            </a:r>
            <a:r>
              <a:rPr lang="en" sz="1000" b="1" i="0" u="none" strike="noStrike" cap="none">
                <a:solidFill>
                  <a:srgbClr val="D7B24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професійної кар'єри дослідників, незалежно від того, як часто вони змінюють місце роботи.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5" name="Google Shape;245;p41"/>
          <p:cNvSpPr txBox="1"/>
          <p:nvPr/>
        </p:nvSpPr>
        <p:spPr>
          <a:xfrm>
            <a:off x="6352484" y="3267800"/>
            <a:ext cx="2079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Більше часу на дослідження. </a:t>
            </a:r>
            <a:r>
              <a:rPr lang="en" sz="1000" b="0" i="0" u="none" strike="noStrike" cap="none">
                <a:solidFill>
                  <a:srgbClr val="42424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rgbClr val="42424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Дозволить вченим проводити більше часу над дослідженнями.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6" name="Google Shape;246;p41"/>
          <p:cNvSpPr txBox="1"/>
          <p:nvPr/>
        </p:nvSpPr>
        <p:spPr>
          <a:xfrm>
            <a:off x="424082" y="3200883"/>
            <a:ext cx="2457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B71C1C"/>
                </a:solidFill>
                <a:latin typeface="Open Sans"/>
                <a:ea typeface="Open Sans"/>
                <a:cs typeface="Open Sans"/>
                <a:sym typeface="Open Sans"/>
              </a:rPr>
              <a:t>Точна приналежність.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Приналежність дослідників до певної установи, результати досліджень та інша наукова активність  буде правильно афілійовано.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7" name="Google Shape;247;p41"/>
          <p:cNvSpPr txBox="1"/>
          <p:nvPr/>
        </p:nvSpPr>
        <p:spPr>
          <a:xfrm>
            <a:off x="276841" y="1878375"/>
            <a:ext cx="20790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3"/>
                </a:solidFill>
                <a:latin typeface="Open Sans"/>
                <a:ea typeface="Open Sans"/>
                <a:cs typeface="Open Sans"/>
                <a:sym typeface="Open Sans"/>
              </a:rPr>
              <a:t>Зменшення адміністративного навантаження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для усіх учасників:  дослідників, які вносять дані у вашу систему, та для користувачів системи, які здійснюють аналіз даних.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8" name="Google Shape;248;p41"/>
          <p:cNvSpPr txBox="1"/>
          <p:nvPr/>
        </p:nvSpPr>
        <p:spPr>
          <a:xfrm>
            <a:off x="274325" y="638300"/>
            <a:ext cx="26022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Взаємопов’язана інфраструктура</a:t>
            </a:r>
            <a:r>
              <a:rPr lang="en" sz="1000" b="0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розширює охоплення Вашої системи, коли Ви надсилаєте дані в  ORCID та робить Вашу систему простішою та зручнішою у використанні.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1" i="0" u="none" strike="noStrike" cap="none">
              <a:solidFill>
                <a:srgbClr val="062D5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9" name="Google Shape;249;p41"/>
          <p:cNvSpPr txBox="1"/>
          <p:nvPr/>
        </p:nvSpPr>
        <p:spPr>
          <a:xfrm>
            <a:off x="118872" y="118872"/>
            <a:ext cx="5808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Для органів влади </a:t>
            </a: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4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794760" y="1545336"/>
            <a:ext cx="16002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4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53775" y="53475"/>
            <a:ext cx="646500" cy="64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131367bbb40_0_70"/>
          <p:cNvSpPr txBox="1">
            <a:spLocks noGrp="1"/>
          </p:cNvSpPr>
          <p:nvPr>
            <p:ph type="title"/>
          </p:nvPr>
        </p:nvSpPr>
        <p:spPr>
          <a:xfrm>
            <a:off x="322850" y="58301"/>
            <a:ext cx="8706000" cy="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400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ORCID Research Affiliation Manager tool</a:t>
            </a:r>
            <a:endParaRPr sz="3400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4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sz="3400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pic>
        <p:nvPicPr>
          <p:cNvPr id="285" name="Google Shape;285;g131367bbb40_0_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1949" y="911463"/>
            <a:ext cx="5873849" cy="364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319ae37852_0_21"/>
          <p:cNvSpPr txBox="1">
            <a:spLocks noGrp="1"/>
          </p:cNvSpPr>
          <p:nvPr>
            <p:ph type="title"/>
          </p:nvPr>
        </p:nvSpPr>
        <p:spPr>
          <a:xfrm>
            <a:off x="366575" y="233151"/>
            <a:ext cx="8706000" cy="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400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ORCID Research Affiliation Manager tool</a:t>
            </a:r>
            <a:endParaRPr sz="3400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4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sz="3400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91" name="Google Shape;291;g1319ae37852_0_21"/>
          <p:cNvSpPr txBox="1"/>
          <p:nvPr/>
        </p:nvSpPr>
        <p:spPr>
          <a:xfrm>
            <a:off x="366575" y="1160500"/>
            <a:ext cx="4531500" cy="29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Char char="●"/>
            </a:pPr>
            <a:r>
              <a:rPr lang="en" sz="1700">
                <a:solidFill>
                  <a:srgbClr val="595959"/>
                </a:solidFill>
              </a:rPr>
              <a:t>Не потребує жодних технічних надбудувань для інтеграції </a:t>
            </a:r>
            <a:endParaRPr sz="1700">
              <a:solidFill>
                <a:srgbClr val="595959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Char char="●"/>
            </a:pPr>
            <a:r>
              <a:rPr lang="en" sz="1700">
                <a:solidFill>
                  <a:srgbClr val="595959"/>
                </a:solidFill>
              </a:rPr>
              <a:t>Можливість швидко та зручно оновлювати афіляцію науковців вашої установи</a:t>
            </a:r>
            <a:endParaRPr sz="1700">
              <a:solidFill>
                <a:srgbClr val="595959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Char char="●"/>
            </a:pPr>
            <a:r>
              <a:rPr lang="en" sz="1700">
                <a:solidFill>
                  <a:srgbClr val="595959"/>
                </a:solidFill>
              </a:rPr>
              <a:t>Можливість відслідковувати публікаційну активність науковця </a:t>
            </a:r>
            <a:endParaRPr sz="1700">
              <a:solidFill>
                <a:srgbClr val="595959"/>
              </a:solidFill>
            </a:endParaRPr>
          </a:p>
          <a:p>
            <a:pPr marL="45720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700"/>
              <a:buChar char="●"/>
            </a:pPr>
            <a:r>
              <a:rPr lang="en" sz="1700">
                <a:solidFill>
                  <a:srgbClr val="595959"/>
                </a:solidFill>
              </a:rPr>
              <a:t>Покращення видимості науковців та установи в цілому </a:t>
            </a:r>
            <a:endParaRPr sz="1700">
              <a:solidFill>
                <a:srgbClr val="595959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2"/>
          <p:cNvSpPr txBox="1"/>
          <p:nvPr/>
        </p:nvSpPr>
        <p:spPr>
          <a:xfrm>
            <a:off x="369600" y="1223950"/>
            <a:ext cx="8404800" cy="19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7000" b="1" i="0" u="none" strike="noStrike" cap="none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ORCID &amp; URIS</a:t>
            </a:r>
            <a:endParaRPr sz="7000" b="1" i="0" u="none" strike="noStrike" cap="none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7"/>
          <p:cNvSpPr txBox="1"/>
          <p:nvPr/>
        </p:nvSpPr>
        <p:spPr>
          <a:xfrm>
            <a:off x="484250" y="302275"/>
            <a:ext cx="86598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lang="en" sz="3300" b="1" i="0" u="none" strike="noStrike" cap="none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Національна електронна науково-інформаційна система URIS</a:t>
            </a:r>
            <a:r>
              <a:rPr lang="en" sz="3300" b="1" i="0" u="none" strike="noStrike" cap="none">
                <a:solidFill>
                  <a:srgbClr val="A6CE3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300" b="1" i="0" u="none" strike="noStrike" cap="none">
              <a:solidFill>
                <a:srgbClr val="A6CE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17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sp>
        <p:nvSpPr>
          <p:cNvPr id="304" name="Google Shape;304;p17"/>
          <p:cNvSpPr txBox="1"/>
          <p:nvPr/>
        </p:nvSpPr>
        <p:spPr>
          <a:xfrm>
            <a:off x="152400" y="1524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pic>
        <p:nvPicPr>
          <p:cNvPr id="305" name="Google Shape;30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9250" y="1590300"/>
            <a:ext cx="5905500" cy="290512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7"/>
          <p:cNvSpPr txBox="1"/>
          <p:nvPr/>
        </p:nvSpPr>
        <p:spPr>
          <a:xfrm>
            <a:off x="1924050" y="1524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0"/>
          <p:cNvSpPr txBox="1"/>
          <p:nvPr/>
        </p:nvSpPr>
        <p:spPr>
          <a:xfrm>
            <a:off x="1072550" y="283000"/>
            <a:ext cx="6508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200" b="1" i="0" u="none" strike="noStrike" cap="none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Джерела </a:t>
            </a:r>
            <a:r>
              <a:rPr lang="en" sz="3200" b="1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даних</a:t>
            </a:r>
            <a:endParaRPr sz="3200" b="1" i="0" u="none" strike="noStrike" cap="none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20"/>
          <p:cNvSpPr txBox="1"/>
          <p:nvPr/>
        </p:nvSpPr>
        <p:spPr>
          <a:xfrm>
            <a:off x="2382450" y="3665900"/>
            <a:ext cx="4237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>
                <a:solidFill>
                  <a:srgbClr val="A6CE38"/>
                </a:solidFill>
                <a:latin typeface="Calibri"/>
                <a:ea typeface="Calibri"/>
                <a:cs typeface="Calibri"/>
                <a:sym typeface="Calibri"/>
              </a:rPr>
              <a:t>Ручне внесення користувачами </a:t>
            </a: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20"/>
          <p:cNvSpPr txBox="1"/>
          <p:nvPr/>
        </p:nvSpPr>
        <p:spPr>
          <a:xfrm>
            <a:off x="2302200" y="1018400"/>
            <a:ext cx="5843700" cy="23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1">
                <a:solidFill>
                  <a:srgbClr val="A6CE38"/>
                </a:solidFill>
                <a:latin typeface="Calibri"/>
                <a:ea typeface="Calibri"/>
                <a:cs typeface="Calibri"/>
                <a:sym typeface="Calibri"/>
              </a:rPr>
              <a:t>Бази даних та реєстри </a:t>
            </a:r>
            <a:r>
              <a:rPr lang="en" sz="2000" b="1" i="0" u="none" strike="noStrike" cap="none">
                <a:solidFill>
                  <a:srgbClr val="A6CE38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endParaRPr sz="2000" b="1" i="0" u="none" strike="noStrike" cap="none">
              <a:solidFill>
                <a:srgbClr val="A6CE3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ORCID</a:t>
            </a: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rossref</a:t>
            </a: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ROR</a:t>
            </a:r>
            <a:endParaRPr sz="20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Єд</a:t>
            </a:r>
            <a:r>
              <a:rPr lang="en" sz="20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и</a:t>
            </a:r>
            <a:r>
              <a:rPr lang="en" sz="2000" b="0" i="0" u="none" strike="noStrike" cap="none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ний державний реєстр </a:t>
            </a:r>
            <a:endParaRPr sz="2000" b="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Єдина державна електронна база з питань освіти</a:t>
            </a:r>
            <a:endParaRPr sz="2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Іншe</a:t>
            </a:r>
            <a:endParaRPr sz="20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4" name="Google Shape;314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26" y="626550"/>
            <a:ext cx="2085150" cy="4162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4"/>
          <p:cNvSpPr txBox="1"/>
          <p:nvPr/>
        </p:nvSpPr>
        <p:spPr>
          <a:xfrm>
            <a:off x="0" y="186463"/>
            <a:ext cx="9144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rgbClr val="6666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4"/>
          <p:cNvSpPr txBox="1"/>
          <p:nvPr/>
        </p:nvSpPr>
        <p:spPr>
          <a:xfrm>
            <a:off x="293313" y="1261506"/>
            <a:ext cx="2503800" cy="5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ORCID Реєстр </a:t>
            </a:r>
            <a:endParaRPr sz="22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21" name="Google Shape;32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313" y="1867882"/>
            <a:ext cx="2503700" cy="1267718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2" name="Google Shape;322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313" y="2331122"/>
            <a:ext cx="2503700" cy="1267718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23" name="Google Shape;323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3313" y="3009726"/>
            <a:ext cx="2503700" cy="1267718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24" name="Google Shape;324;p34"/>
          <p:cNvSpPr/>
          <p:nvPr/>
        </p:nvSpPr>
        <p:spPr>
          <a:xfrm>
            <a:off x="3635863" y="2194788"/>
            <a:ext cx="2439000" cy="1660800"/>
          </a:xfrm>
          <a:prstGeom prst="flowChartConnector">
            <a:avLst/>
          </a:prstGeom>
          <a:solidFill>
            <a:srgbClr val="A6CE38"/>
          </a:solidFill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ORCID API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34"/>
          <p:cNvSpPr/>
          <p:nvPr/>
        </p:nvSpPr>
        <p:spPr>
          <a:xfrm>
            <a:off x="2876860" y="2958325"/>
            <a:ext cx="759000" cy="1338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4"/>
          <p:cNvSpPr/>
          <p:nvPr/>
        </p:nvSpPr>
        <p:spPr>
          <a:xfrm>
            <a:off x="6074863" y="2984613"/>
            <a:ext cx="872700" cy="1338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" name="Google Shape;327;p34"/>
          <p:cNvPicPr preferRelativeResize="0"/>
          <p:nvPr/>
        </p:nvPicPr>
        <p:blipFill rotWithShape="1">
          <a:blip r:embed="rId4">
            <a:alphaModFix/>
          </a:blip>
          <a:srcRect l="18260" t="19071" r="16147" b="18211"/>
          <a:stretch/>
        </p:blipFill>
        <p:spPr>
          <a:xfrm>
            <a:off x="6989922" y="2071788"/>
            <a:ext cx="2049329" cy="19594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4"/>
          <p:cNvSpPr txBox="1"/>
          <p:nvPr/>
        </p:nvSpPr>
        <p:spPr>
          <a:xfrm>
            <a:off x="6553800" y="1336275"/>
            <a:ext cx="2590200" cy="5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URIS</a:t>
            </a:r>
            <a:endParaRPr sz="18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9" name="Google Shape;329;p34"/>
          <p:cNvSpPr txBox="1"/>
          <p:nvPr/>
        </p:nvSpPr>
        <p:spPr>
          <a:xfrm>
            <a:off x="1087125" y="268925"/>
            <a:ext cx="65082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200" b="1" i="0" u="none" strike="noStrike" cap="none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ORCID та </a:t>
            </a:r>
            <a:r>
              <a:rPr lang="en" sz="3200" b="1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URIS</a:t>
            </a:r>
            <a:endParaRPr sz="3200" b="1" i="0" u="none" strike="noStrike" cap="none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3"/>
          <p:cNvSpPr/>
          <p:nvPr/>
        </p:nvSpPr>
        <p:spPr>
          <a:xfrm>
            <a:off x="6555425" y="683844"/>
            <a:ext cx="2439000" cy="3266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6D6E71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33"/>
          <p:cNvSpPr/>
          <p:nvPr/>
        </p:nvSpPr>
        <p:spPr>
          <a:xfrm>
            <a:off x="0" y="649081"/>
            <a:ext cx="3092700" cy="3266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6D6E71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33"/>
          <p:cNvSpPr txBox="1"/>
          <p:nvPr/>
        </p:nvSpPr>
        <p:spPr>
          <a:xfrm>
            <a:off x="6860870" y="2892323"/>
            <a:ext cx="21336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" sz="1800" b="0" i="0" u="none" strike="noStrike" cap="none">
                <a:solidFill>
                  <a:srgbClr val="A6CE38"/>
                </a:solidFill>
                <a:latin typeface="Calibri"/>
                <a:ea typeface="Calibri"/>
                <a:cs typeface="Calibri"/>
                <a:sym typeface="Calibri"/>
              </a:rPr>
              <a:t>18</a:t>
            </a:fld>
            <a:endParaRPr sz="1800" b="0" i="0" u="none" strike="noStrike" cap="none">
              <a:solidFill>
                <a:srgbClr val="A6CE3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7" name="Google Shape;337;p33"/>
          <p:cNvPicPr preferRelativeResize="0"/>
          <p:nvPr/>
        </p:nvPicPr>
        <p:blipFill rotWithShape="1">
          <a:blip r:embed="rId3">
            <a:alphaModFix/>
          </a:blip>
          <a:srcRect r="38755" b="31327"/>
          <a:stretch/>
        </p:blipFill>
        <p:spPr>
          <a:xfrm>
            <a:off x="1000250" y="1781600"/>
            <a:ext cx="1903202" cy="1316228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38" name="Google Shape;338;p33"/>
          <p:cNvSpPr txBox="1"/>
          <p:nvPr/>
        </p:nvSpPr>
        <p:spPr>
          <a:xfrm>
            <a:off x="46375" y="683844"/>
            <a:ext cx="3046500" cy="5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1) Дослідник створює ORCID iD</a:t>
            </a:r>
            <a:b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2) Заповнює свій обліковий запис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33"/>
          <p:cNvSpPr/>
          <p:nvPr/>
        </p:nvSpPr>
        <p:spPr>
          <a:xfrm>
            <a:off x="3277800" y="649081"/>
            <a:ext cx="3092700" cy="3266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6D6E71"/>
            </a:solidFill>
            <a:prstDash val="lg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33"/>
          <p:cNvSpPr txBox="1"/>
          <p:nvPr/>
        </p:nvSpPr>
        <p:spPr>
          <a:xfrm>
            <a:off x="3300900" y="649081"/>
            <a:ext cx="3046500" cy="5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Усі облікові записи зберігаються у реєстрі ORCID </a:t>
            </a:r>
            <a:b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ORCID Registry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1" name="Google Shape;34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68538" y="1391113"/>
            <a:ext cx="2311037" cy="1267715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2" name="Google Shape;34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68538" y="1962038"/>
            <a:ext cx="2311024" cy="1267699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3" name="Google Shape;343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68538" y="2532966"/>
            <a:ext cx="2311037" cy="1267696"/>
          </a:xfrm>
          <a:prstGeom prst="rect">
            <a:avLst/>
          </a:prstGeom>
          <a:noFill/>
          <a:ln w="9525" cap="flat" cmpd="sng">
            <a:solidFill>
              <a:srgbClr val="6D6E7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44" name="Google Shape;344;p33"/>
          <p:cNvSpPr txBox="1"/>
          <p:nvPr/>
        </p:nvSpPr>
        <p:spPr>
          <a:xfrm>
            <a:off x="6555425" y="683844"/>
            <a:ext cx="2439000" cy="5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API передають дані до URIS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5" name="Google Shape;345;p33"/>
          <p:cNvSpPr txBox="1"/>
          <p:nvPr/>
        </p:nvSpPr>
        <p:spPr>
          <a:xfrm>
            <a:off x="46375" y="241975"/>
            <a:ext cx="3046500" cy="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Дослідник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6" name="Google Shape;346;p33"/>
          <p:cNvSpPr txBox="1"/>
          <p:nvPr/>
        </p:nvSpPr>
        <p:spPr>
          <a:xfrm>
            <a:off x="3300900" y="241975"/>
            <a:ext cx="3046500" cy="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ORCID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7" name="Google Shape;347;p33"/>
          <p:cNvSpPr txBox="1"/>
          <p:nvPr/>
        </p:nvSpPr>
        <p:spPr>
          <a:xfrm>
            <a:off x="6555425" y="241975"/>
            <a:ext cx="2439000" cy="2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Ваша установа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48" name="Google Shape;348;p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622200"/>
            <a:ext cx="907705" cy="181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3"/>
          <p:cNvPicPr preferRelativeResize="0"/>
          <p:nvPr/>
        </p:nvPicPr>
        <p:blipFill rotWithShape="1">
          <a:blip r:embed="rId5">
            <a:alphaModFix/>
          </a:blip>
          <a:srcRect l="18260" t="19071" r="16147" b="18211"/>
          <a:stretch/>
        </p:blipFill>
        <p:spPr>
          <a:xfrm>
            <a:off x="6744847" y="1459988"/>
            <a:ext cx="2049329" cy="195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4088" y="0"/>
            <a:ext cx="4809374" cy="4578449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22"/>
          <p:cNvSpPr txBox="1"/>
          <p:nvPr/>
        </p:nvSpPr>
        <p:spPr>
          <a:xfrm>
            <a:off x="125450" y="1471425"/>
            <a:ext cx="3603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6" name="Google Shape;356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28950" y="94075"/>
            <a:ext cx="866025" cy="866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22"/>
          <p:cNvSpPr txBox="1"/>
          <p:nvPr/>
        </p:nvSpPr>
        <p:spPr>
          <a:xfrm>
            <a:off x="336188" y="1828282"/>
            <a:ext cx="40179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3200" b="1" i="0" u="none" strike="noStrike" cap="none" dirty="0">
                <a:solidFill>
                  <a:srgbClr val="447405"/>
                </a:solidFill>
                <a:latin typeface="Calibri"/>
                <a:ea typeface="Calibri"/>
                <a:cs typeface="Calibri"/>
                <a:sym typeface="Calibri"/>
              </a:rPr>
              <a:t>Профіль науковця</a:t>
            </a:r>
            <a:endParaRPr sz="3200" b="1" i="0" u="none" strike="noStrike" cap="none" dirty="0">
              <a:solidFill>
                <a:srgbClr val="44740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"/>
          <p:cNvSpPr txBox="1"/>
          <p:nvPr/>
        </p:nvSpPr>
        <p:spPr>
          <a:xfrm>
            <a:off x="2624863" y="3373700"/>
            <a:ext cx="2506500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 txBox="1"/>
          <p:nvPr/>
        </p:nvSpPr>
        <p:spPr>
          <a:xfrm>
            <a:off x="3004325" y="3029925"/>
            <a:ext cx="2856000" cy="8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2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 txBox="1"/>
          <p:nvPr/>
        </p:nvSpPr>
        <p:spPr>
          <a:xfrm>
            <a:off x="1518175" y="3189475"/>
            <a:ext cx="3688500" cy="6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https://orcid.org/</a:t>
            </a:r>
            <a:r>
              <a:rPr lang="en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r>
              <a:rPr lang="en" b="1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0000-0003-0686-5649</a:t>
            </a:r>
            <a:endParaRPr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595959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1" name="Google Shape;71;p2"/>
          <p:cNvSpPr txBox="1"/>
          <p:nvPr/>
        </p:nvSpPr>
        <p:spPr>
          <a:xfrm>
            <a:off x="1474375" y="2748525"/>
            <a:ext cx="2856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20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Сабіна Аугунас</a:t>
            </a:r>
            <a:endParaRPr sz="200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" name="Google Shape;7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5012" y="3249800"/>
            <a:ext cx="269375" cy="26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2"/>
          <p:cNvPicPr preferRelativeResize="0"/>
          <p:nvPr/>
        </p:nvPicPr>
        <p:blipFill rotWithShape="1">
          <a:blip r:embed="rId4">
            <a:alphaModFix/>
          </a:blip>
          <a:srcRect r="25439"/>
          <a:stretch/>
        </p:blipFill>
        <p:spPr>
          <a:xfrm>
            <a:off x="1665800" y="733176"/>
            <a:ext cx="1917300" cy="1960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" name="Google Shape;74;p2"/>
          <p:cNvSpPr txBox="1"/>
          <p:nvPr/>
        </p:nvSpPr>
        <p:spPr>
          <a:xfrm>
            <a:off x="1518175" y="3584600"/>
            <a:ext cx="3285300" cy="14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0" i="0" u="none" strike="noStrike" cap="none">
                <a:solidFill>
                  <a:srgbClr val="666666"/>
                </a:solidFill>
                <a:highlight>
                  <a:schemeClr val="lt1"/>
                </a:highlight>
                <a:latin typeface="Nunito"/>
                <a:ea typeface="Nunito"/>
                <a:cs typeface="Nunito"/>
                <a:sym typeface="Nunito"/>
              </a:rPr>
              <a:t>Завідувач  відділу наукових досліджень та цифровізації, </a:t>
            </a:r>
            <a:r>
              <a:rPr lang="en" sz="1300" b="0" i="0" u="none" strike="noStrike" cap="none">
                <a:solidFill>
                  <a:schemeClr val="dk2"/>
                </a:solidFill>
                <a:highlight>
                  <a:schemeClr val="lt1"/>
                </a:highlight>
                <a:latin typeface="Nunito"/>
                <a:ea typeface="Nunito"/>
                <a:cs typeface="Nunito"/>
                <a:sym typeface="Nunito"/>
              </a:rPr>
              <a:t>Державна науково-технічна бібліотека України</a:t>
            </a:r>
            <a:r>
              <a:rPr lang="en" sz="1300" b="0" i="0" u="none" strike="noStrike" cap="none">
                <a:solidFill>
                  <a:schemeClr val="dk2"/>
                </a:solidFill>
                <a:highlight>
                  <a:srgbClr val="F9F9F9"/>
                </a:highlight>
                <a:latin typeface="Cabin"/>
                <a:ea typeface="Cabin"/>
                <a:cs typeface="Cabin"/>
                <a:sym typeface="Cabin"/>
              </a:rPr>
              <a:t/>
            </a:r>
            <a:br>
              <a:rPr lang="en" sz="1300" b="0" i="0" u="none" strike="noStrike" cap="none">
                <a:solidFill>
                  <a:schemeClr val="dk2"/>
                </a:solidFill>
                <a:highlight>
                  <a:srgbClr val="F9F9F9"/>
                </a:highlight>
                <a:latin typeface="Cabin"/>
                <a:ea typeface="Cabin"/>
                <a:cs typeface="Cabin"/>
                <a:sym typeface="Cabin"/>
              </a:rPr>
            </a:br>
            <a:endParaRPr sz="1300" b="0" i="0" u="none" strike="noStrike" cap="none">
              <a:solidFill>
                <a:schemeClr val="dk2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 txBox="1"/>
          <p:nvPr/>
        </p:nvSpPr>
        <p:spPr>
          <a:xfrm>
            <a:off x="5601438" y="3412650"/>
            <a:ext cx="2506500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"/>
          <p:cNvSpPr txBox="1"/>
          <p:nvPr/>
        </p:nvSpPr>
        <p:spPr>
          <a:xfrm>
            <a:off x="5980900" y="3068875"/>
            <a:ext cx="2856000" cy="8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2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"/>
          <p:cNvSpPr txBox="1"/>
          <p:nvPr/>
        </p:nvSpPr>
        <p:spPr>
          <a:xfrm>
            <a:off x="4951050" y="2731488"/>
            <a:ext cx="2856000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2000" b="1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Наталія Калюжна</a:t>
            </a:r>
            <a:endParaRPr sz="2000" i="0" u="none" strike="noStrike" cap="non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>
              <a:solidFill>
                <a:schemeClr val="dk1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>
              <a:solidFill>
                <a:srgbClr val="595959"/>
              </a:solidFill>
            </a:endParaRPr>
          </a:p>
        </p:txBody>
      </p:sp>
      <p:sp>
        <p:nvSpPr>
          <p:cNvPr id="78" name="Google Shape;78;p2"/>
          <p:cNvSpPr txBox="1"/>
          <p:nvPr/>
        </p:nvSpPr>
        <p:spPr>
          <a:xfrm>
            <a:off x="5601450" y="3184400"/>
            <a:ext cx="3393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https://orcid.org/</a:t>
            </a:r>
            <a:r>
              <a:rPr lang="en" b="1">
                <a:solidFill>
                  <a:schemeClr val="dk1"/>
                </a:solidFill>
              </a:rPr>
              <a:t>0000-0003-3154-8194</a:t>
            </a:r>
            <a:endParaRPr sz="1700"/>
          </a:p>
        </p:txBody>
      </p:sp>
      <p:pic>
        <p:nvPicPr>
          <p:cNvPr id="79" name="Google Shape;7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1737" y="3249788"/>
            <a:ext cx="269375" cy="26937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"/>
          <p:cNvSpPr txBox="1"/>
          <p:nvPr/>
        </p:nvSpPr>
        <p:spPr>
          <a:xfrm>
            <a:off x="5601450" y="3584600"/>
            <a:ext cx="2829300" cy="140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solidFill>
                  <a:srgbClr val="666666"/>
                </a:solidFill>
                <a:highlight>
                  <a:schemeClr val="lt1"/>
                </a:highlight>
                <a:latin typeface="Nunito"/>
                <a:ea typeface="Nunito"/>
                <a:cs typeface="Nunito"/>
                <a:sym typeface="Nunito"/>
              </a:rPr>
              <a:t>Старший науковий співробітник </a:t>
            </a:r>
            <a:r>
              <a:rPr lang="en" sz="1300" b="0" i="0" u="none" strike="noStrike" cap="none">
                <a:solidFill>
                  <a:schemeClr val="dk2"/>
                </a:solidFill>
                <a:highlight>
                  <a:schemeClr val="lt1"/>
                </a:highlight>
                <a:latin typeface="Nunito"/>
                <a:ea typeface="Nunito"/>
                <a:cs typeface="Nunito"/>
                <a:sym typeface="Nunito"/>
              </a:rPr>
              <a:t>Державна науково-технічна бібліотека України</a:t>
            </a:r>
            <a:r>
              <a:rPr lang="en" sz="1300" b="0" i="0" u="none" strike="noStrike" cap="none">
                <a:solidFill>
                  <a:schemeClr val="dk2"/>
                </a:solidFill>
                <a:highlight>
                  <a:srgbClr val="F9F9F9"/>
                </a:highlight>
                <a:latin typeface="Cabin"/>
                <a:ea typeface="Cabin"/>
                <a:cs typeface="Cabin"/>
                <a:sym typeface="Cabin"/>
              </a:rPr>
              <a:t/>
            </a:r>
            <a:br>
              <a:rPr lang="en" sz="1300" b="0" i="0" u="none" strike="noStrike" cap="none">
                <a:solidFill>
                  <a:schemeClr val="dk2"/>
                </a:solidFill>
                <a:highlight>
                  <a:srgbClr val="F9F9F9"/>
                </a:highlight>
                <a:latin typeface="Cabin"/>
                <a:ea typeface="Cabin"/>
                <a:cs typeface="Cabin"/>
                <a:sym typeface="Cabin"/>
              </a:rPr>
            </a:br>
            <a:endParaRPr sz="1300" b="0" i="0" u="none" strike="noStrike" cap="none">
              <a:solidFill>
                <a:schemeClr val="dk2"/>
              </a:solidFill>
              <a:latin typeface="Cabin"/>
              <a:ea typeface="Cabin"/>
              <a:cs typeface="Cabin"/>
              <a:sym typeface="Cabin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" name="Google Shape;81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32075" y="733175"/>
            <a:ext cx="2075375" cy="207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CE39"/>
        </a:solidFill>
        <a:effectLst/>
      </p:bgPr>
    </p:bg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" name="Google Shape;369;p44"/>
          <p:cNvGrpSpPr/>
          <p:nvPr/>
        </p:nvGrpSpPr>
        <p:grpSpPr>
          <a:xfrm>
            <a:off x="3249150" y="685800"/>
            <a:ext cx="2645700" cy="2911878"/>
            <a:chOff x="3211775" y="982722"/>
            <a:chExt cx="2645700" cy="2911878"/>
          </a:xfrm>
        </p:grpSpPr>
        <p:sp>
          <p:nvSpPr>
            <p:cNvPr id="370" name="Google Shape;370;p44"/>
            <p:cNvSpPr/>
            <p:nvPr/>
          </p:nvSpPr>
          <p:spPr>
            <a:xfrm>
              <a:off x="3211775" y="1248900"/>
              <a:ext cx="2645700" cy="26457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44"/>
            <p:cNvSpPr txBox="1"/>
            <p:nvPr/>
          </p:nvSpPr>
          <p:spPr>
            <a:xfrm>
              <a:off x="3912281" y="982722"/>
              <a:ext cx="1166400" cy="142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0"/>
                <a:buFont typeface="Arial"/>
                <a:buNone/>
              </a:pPr>
              <a:r>
                <a:rPr lang="en" sz="20000" b="1" i="0" u="none" strike="noStrike" cap="none">
                  <a:solidFill>
                    <a:srgbClr val="A6CE39"/>
                  </a:solidFill>
                  <a:latin typeface="Open Sans"/>
                  <a:ea typeface="Open Sans"/>
                  <a:cs typeface="Open Sans"/>
                  <a:sym typeface="Open Sans"/>
                </a:rPr>
                <a:t>?</a:t>
              </a:r>
              <a:endParaRPr sz="20000" b="1" i="0" u="none" strike="noStrike" cap="none">
                <a:solidFill>
                  <a:srgbClr val="A6CE39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g1318eac63aa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464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g1318eac63aa_0_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80725" y="0"/>
            <a:ext cx="663275" cy="66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g1318eac63aa_0_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152" y="141200"/>
            <a:ext cx="8668848" cy="454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g1318eac63aa_0_7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92875" y="141200"/>
            <a:ext cx="800400" cy="8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g1318eac63aa_0_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4605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g1318eac63aa_0_8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14750" y="100875"/>
            <a:ext cx="800400" cy="8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g131df762906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468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g131df762906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02150" y="100875"/>
            <a:ext cx="713000" cy="71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0" name="Google Shape;110;g131367bbb40_0_13"/>
          <p:cNvCxnSpPr/>
          <p:nvPr/>
        </p:nvCxnSpPr>
        <p:spPr>
          <a:xfrm>
            <a:off x="5105400" y="1404950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" name="Google Shape;111;g131367bbb40_0_13"/>
          <p:cNvCxnSpPr/>
          <p:nvPr/>
        </p:nvCxnSpPr>
        <p:spPr>
          <a:xfrm>
            <a:off x="4100525" y="1409713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2" name="Google Shape;112;g131367bbb40_0_13"/>
          <p:cNvSpPr txBox="1">
            <a:spLocks noGrp="1"/>
          </p:cNvSpPr>
          <p:nvPr>
            <p:ph type="title"/>
          </p:nvPr>
        </p:nvSpPr>
        <p:spPr>
          <a:xfrm>
            <a:off x="118872" y="118872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Університети та наукові  установи</a:t>
            </a:r>
            <a:endParaRPr sz="1800">
              <a:solidFill>
                <a:srgbClr val="447405"/>
              </a:solidFill>
            </a:endParaRPr>
          </a:p>
        </p:txBody>
      </p:sp>
      <p:pic>
        <p:nvPicPr>
          <p:cNvPr id="113" name="Google Shape;113;g131367bbb40_0_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349" y="3191612"/>
            <a:ext cx="914400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131367bbb40_0_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84000" y="1954559"/>
            <a:ext cx="914400" cy="80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g131367bbb40_0_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85575" y="713825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g131367bbb40_0_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22336" y="715642"/>
            <a:ext cx="914400" cy="79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g131367bbb40_0_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94725" y="1954559"/>
            <a:ext cx="914400" cy="7991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8" name="Google Shape;118;g131367bbb40_0_13"/>
          <p:cNvCxnSpPr>
            <a:stCxn id="117" idx="3"/>
          </p:cNvCxnSpPr>
          <p:nvPr/>
        </p:nvCxnSpPr>
        <p:spPr>
          <a:xfrm>
            <a:off x="3309125" y="2354150"/>
            <a:ext cx="523800" cy="42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9" name="Google Shape;119;g131367bbb40_0_13"/>
          <p:cNvCxnSpPr>
            <a:stCxn id="114" idx="1"/>
          </p:cNvCxnSpPr>
          <p:nvPr/>
        </p:nvCxnSpPr>
        <p:spPr>
          <a:xfrm flipH="1">
            <a:off x="5309500" y="2357833"/>
            <a:ext cx="574500" cy="6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0" name="Google Shape;120;g131367bbb40_0_13"/>
          <p:cNvCxnSpPr/>
          <p:nvPr/>
        </p:nvCxnSpPr>
        <p:spPr>
          <a:xfrm>
            <a:off x="3657600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1" name="Google Shape;121;g131367bbb40_0_13"/>
          <p:cNvCxnSpPr/>
          <p:nvPr/>
        </p:nvCxnSpPr>
        <p:spPr>
          <a:xfrm>
            <a:off x="5095875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2" name="Google Shape;122;g131367bbb40_0_13"/>
          <p:cNvCxnSpPr/>
          <p:nvPr/>
        </p:nvCxnSpPr>
        <p:spPr>
          <a:xfrm>
            <a:off x="3657600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3" name="Google Shape;123;g131367bbb40_0_13"/>
          <p:cNvCxnSpPr/>
          <p:nvPr/>
        </p:nvCxnSpPr>
        <p:spPr>
          <a:xfrm>
            <a:off x="5095875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4" name="Google Shape;124;g131367bbb40_0_13"/>
          <p:cNvSpPr txBox="1"/>
          <p:nvPr/>
        </p:nvSpPr>
        <p:spPr>
          <a:xfrm>
            <a:off x="640080" y="4790575"/>
            <a:ext cx="79338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ORCID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5" name="Google Shape;125;g131367bbb40_0_13"/>
          <p:cNvSpPr txBox="1"/>
          <p:nvPr/>
        </p:nvSpPr>
        <p:spPr>
          <a:xfrm>
            <a:off x="6316625" y="468900"/>
            <a:ext cx="24576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447405"/>
                </a:solidFill>
                <a:latin typeface="Open Sans"/>
                <a:ea typeface="Open Sans"/>
                <a:cs typeface="Open Sans"/>
                <a:sym typeface="Open Sans"/>
              </a:rPr>
              <a:t>Розрізнення назв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допоможе правильно ідентифікувати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наукові доробки та причетність ваших дослідників до певних розробок чи проєктів, незалежно від поширеності їх прізвищ/імен та можливості їх зміни протягом життя.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" name="Google Shape;126;g131367bbb40_0_13"/>
          <p:cNvSpPr txBox="1"/>
          <p:nvPr/>
        </p:nvSpPr>
        <p:spPr>
          <a:xfrm>
            <a:off x="6809175" y="1728875"/>
            <a:ext cx="22911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D7B242"/>
                </a:solidFill>
                <a:latin typeface="Open Sans"/>
                <a:ea typeface="Open Sans"/>
                <a:cs typeface="Open Sans"/>
                <a:sym typeface="Open Sans"/>
              </a:rPr>
              <a:t>Слідкуйте за кар’єрою дослідників </a:t>
            </a:r>
            <a:r>
              <a:rPr lang="en" sz="1000" b="0" i="0" u="none" strike="noStrike" cap="none">
                <a:solidFill>
                  <a:srgbClr val="424242"/>
                </a:solidFill>
                <a:latin typeface="Open Sans"/>
                <a:ea typeface="Open Sans"/>
                <a:cs typeface="Open Sans"/>
                <a:sym typeface="Open Sans"/>
              </a:rPr>
              <a:t> та їх впливовістю. Слідкуйте за кар’єрою після завершення навчання, під час творчої відпустки чи навіть коли дослідники переходять працювати до інших установ.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7" name="Google Shape;127;g131367bbb40_0_13"/>
          <p:cNvSpPr txBox="1"/>
          <p:nvPr/>
        </p:nvSpPr>
        <p:spPr>
          <a:xfrm>
            <a:off x="6349546" y="3063700"/>
            <a:ext cx="2763000" cy="8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Збереження часу через автоматизацію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і підвищення ефективності прийняття рішень, базуючись на достовірних даних.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8" name="Google Shape;128;g131367bbb40_0_13"/>
          <p:cNvSpPr txBox="1"/>
          <p:nvPr/>
        </p:nvSpPr>
        <p:spPr>
          <a:xfrm>
            <a:off x="0" y="3103125"/>
            <a:ext cx="28824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B71C1C"/>
                </a:solidFill>
                <a:latin typeface="Open Sans"/>
                <a:ea typeface="Open Sans"/>
                <a:cs typeface="Open Sans"/>
                <a:sym typeface="Open Sans"/>
              </a:rPr>
              <a:t>Гарантія видимості наукового доробку.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Гарантія того, що результати дослідження, яке було виконано у Вашій установі та додано до облікового запису ORCID завжди афілюватиметься з Вашою установою.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9" name="Google Shape;129;g131367bbb40_0_13"/>
          <p:cNvSpPr txBox="1"/>
          <p:nvPr/>
        </p:nvSpPr>
        <p:spPr>
          <a:xfrm>
            <a:off x="274325" y="638300"/>
            <a:ext cx="26022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Взаємопов’язана інфраструктура</a:t>
            </a:r>
            <a:r>
              <a:rPr lang="en" sz="1000" b="0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розширює охоплення Вашої системи, коли Ви надсилаєте дані в  ORCID та робить Вашу систему простішою та зручнішою у використанні.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0" name="Google Shape;130;g131367bbb40_0_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796463" y="1553913"/>
            <a:ext cx="1600200" cy="158137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g131367bbb40_0_13"/>
          <p:cNvSpPr txBox="1"/>
          <p:nvPr/>
        </p:nvSpPr>
        <p:spPr>
          <a:xfrm>
            <a:off x="274325" y="4131109"/>
            <a:ext cx="85506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" sz="1500" b="1" i="0" u="none" strike="noStrike" cap="non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Полегшіть життя дослідників та посильте їхню  — і вашу —  впливовість!</a:t>
            </a:r>
            <a:endParaRPr sz="1500" b="1" i="0" u="none" strike="noStrike" cap="none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1" i="0" u="none" strike="noStrike" cap="none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2" name="Google Shape;132;g131367bbb40_0_13"/>
          <p:cNvSpPr txBox="1"/>
          <p:nvPr/>
        </p:nvSpPr>
        <p:spPr>
          <a:xfrm>
            <a:off x="64700" y="1806875"/>
            <a:ext cx="22911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91548B"/>
                </a:solidFill>
                <a:latin typeface="Open Sans"/>
                <a:ea typeface="Open Sans"/>
                <a:cs typeface="Open Sans"/>
                <a:sym typeface="Open Sans"/>
              </a:rPr>
              <a:t>Зменшення адміністративного навантаження.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Мінімізація повторного введення даних під час подання рукописів, рецензування та звітування. Заощаджуйте час, гроші та зусилля. </a:t>
            </a:r>
            <a:endParaRPr sz="1000" b="0" i="0" u="none" strike="noStrike" cap="none">
              <a:solidFill>
                <a:schemeClr val="dk2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3" name="Google Shape;133;g131367bbb40_0_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385816" y="3191256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g131367bbb40_0_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53775" y="53475"/>
            <a:ext cx="646500" cy="64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9" name="Google Shape;139;p31"/>
          <p:cNvCxnSpPr/>
          <p:nvPr/>
        </p:nvCxnSpPr>
        <p:spPr>
          <a:xfrm>
            <a:off x="5095875" y="1404950"/>
            <a:ext cx="514500" cy="48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0" name="Google Shape;140;p31"/>
          <p:cNvSpPr txBox="1">
            <a:spLocks noGrp="1"/>
          </p:cNvSpPr>
          <p:nvPr>
            <p:ph type="title"/>
          </p:nvPr>
        </p:nvSpPr>
        <p:spPr>
          <a:xfrm>
            <a:off x="118872" y="121920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Дослідники </a:t>
            </a:r>
            <a:endParaRPr sz="1900">
              <a:solidFill>
                <a:srgbClr val="447405"/>
              </a:solidFill>
            </a:endParaRPr>
          </a:p>
        </p:txBody>
      </p:sp>
      <p:cxnSp>
        <p:nvCxnSpPr>
          <p:cNvPr id="141" name="Google Shape;141;p31"/>
          <p:cNvCxnSpPr/>
          <p:nvPr/>
        </p:nvCxnSpPr>
        <p:spPr>
          <a:xfrm>
            <a:off x="5105400" y="1404950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2" name="Google Shape;142;p31"/>
          <p:cNvCxnSpPr/>
          <p:nvPr/>
        </p:nvCxnSpPr>
        <p:spPr>
          <a:xfrm>
            <a:off x="4100525" y="1409713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3" name="Google Shape;143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349" y="3191612"/>
            <a:ext cx="914400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85575" y="3192059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84000" y="1954559"/>
            <a:ext cx="914400" cy="80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3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385575" y="713825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922336" y="715642"/>
            <a:ext cx="914400" cy="79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3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394725" y="1954559"/>
            <a:ext cx="914400" cy="7991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9" name="Google Shape;149;p31"/>
          <p:cNvCxnSpPr>
            <a:stCxn id="148" idx="3"/>
          </p:cNvCxnSpPr>
          <p:nvPr/>
        </p:nvCxnSpPr>
        <p:spPr>
          <a:xfrm>
            <a:off x="3309125" y="2354150"/>
            <a:ext cx="523800" cy="42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0" name="Google Shape;150;p31"/>
          <p:cNvCxnSpPr>
            <a:stCxn id="145" idx="1"/>
          </p:cNvCxnSpPr>
          <p:nvPr/>
        </p:nvCxnSpPr>
        <p:spPr>
          <a:xfrm flipH="1">
            <a:off x="5309500" y="2357833"/>
            <a:ext cx="574500" cy="6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" name="Google Shape;151;p31"/>
          <p:cNvCxnSpPr/>
          <p:nvPr/>
        </p:nvCxnSpPr>
        <p:spPr>
          <a:xfrm>
            <a:off x="3657600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2" name="Google Shape;152;p31"/>
          <p:cNvCxnSpPr/>
          <p:nvPr/>
        </p:nvCxnSpPr>
        <p:spPr>
          <a:xfrm>
            <a:off x="3657600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3" name="Google Shape;153;p31"/>
          <p:cNvCxnSpPr/>
          <p:nvPr/>
        </p:nvCxnSpPr>
        <p:spPr>
          <a:xfrm>
            <a:off x="5095875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4" name="Google Shape;154;p31"/>
          <p:cNvSpPr txBox="1"/>
          <p:nvPr/>
        </p:nvSpPr>
        <p:spPr>
          <a:xfrm>
            <a:off x="6374066" y="459042"/>
            <a:ext cx="22668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447405"/>
                </a:solidFill>
                <a:latin typeface="Open Sans"/>
                <a:ea typeface="Open Sans"/>
                <a:cs typeface="Open Sans"/>
                <a:sym typeface="Open Sans"/>
              </a:rPr>
              <a:t>Розрізнення імен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- найпоширеніше застосування ORCID.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ORCID дозволяє встановити приналежність наукового доробку автору, незважаючи на те що інші вчені можуть мати подібне або ж ідентичне Вашому ім’я та прізвище.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5" name="Google Shape;155;p31"/>
          <p:cNvSpPr txBox="1"/>
          <p:nvPr/>
        </p:nvSpPr>
        <p:spPr>
          <a:xfrm>
            <a:off x="6837307" y="1999525"/>
            <a:ext cx="2079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D7B242"/>
                </a:solidFill>
                <a:latin typeface="Open Sans"/>
                <a:ea typeface="Open Sans"/>
                <a:cs typeface="Open Sans"/>
                <a:sym typeface="Open Sans"/>
              </a:rPr>
              <a:t>Гнучкість у зміні імені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— Ви не обмежені тим іменем, яке мали на початку кар’єри, Ви можете його змінити в залежності від життєвих обставин. 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6" name="Google Shape;156;p31"/>
          <p:cNvSpPr txBox="1"/>
          <p:nvPr/>
        </p:nvSpPr>
        <p:spPr>
          <a:xfrm>
            <a:off x="6352484" y="3180667"/>
            <a:ext cx="22668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FF6400"/>
                </a:solidFill>
                <a:latin typeface="Open Sans"/>
                <a:ea typeface="Open Sans"/>
                <a:cs typeface="Open Sans"/>
                <a:sym typeface="Open Sans"/>
              </a:rPr>
              <a:t>Більше часу на дослідження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Заощаджуйте час при заповненні грантових заявок та подачі рукописів.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7" name="Google Shape;157;p31"/>
          <p:cNvSpPr txBox="1"/>
          <p:nvPr/>
        </p:nvSpPr>
        <p:spPr>
          <a:xfrm>
            <a:off x="406417" y="3188842"/>
            <a:ext cx="2469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B71C1C"/>
                </a:solidFill>
                <a:latin typeface="Open Sans"/>
                <a:ea typeface="Open Sans"/>
                <a:cs typeface="Open Sans"/>
                <a:sym typeface="Open Sans"/>
              </a:rPr>
              <a:t>Правильне відображення взаємозв’язків. </a:t>
            </a:r>
            <a:r>
              <a:rPr lang="en" sz="1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Усі Ваші афіліації та наукова активність асоційована з Вами.</a:t>
            </a:r>
            <a:endParaRPr sz="10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8" name="Google Shape;158;p31"/>
          <p:cNvSpPr txBox="1"/>
          <p:nvPr/>
        </p:nvSpPr>
        <p:spPr>
          <a:xfrm>
            <a:off x="276841" y="1954575"/>
            <a:ext cx="20790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91548B"/>
                </a:solidFill>
                <a:latin typeface="Open Sans"/>
                <a:ea typeface="Open Sans"/>
                <a:cs typeface="Open Sans"/>
                <a:sym typeface="Open Sans"/>
              </a:rPr>
              <a:t>Зменшення адміністративного навантаження, </a:t>
            </a:r>
            <a:r>
              <a:rPr lang="en" sz="1000" b="0" i="0" u="none" strike="noStrike" cap="none">
                <a:solidFill>
                  <a:srgbClr val="42424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що значно полегшить управлыння Вашими даними.</a:t>
            </a:r>
            <a:endParaRPr sz="10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9" name="Google Shape;159;p31"/>
          <p:cNvSpPr txBox="1"/>
          <p:nvPr/>
        </p:nvSpPr>
        <p:spPr>
          <a:xfrm>
            <a:off x="405159" y="703717"/>
            <a:ext cx="2469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Взаємопов’язані дані у Вашому обліковому записі. </a:t>
            </a:r>
            <a:r>
              <a:rPr lang="en" sz="1000" b="0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rgbClr val="424242"/>
                </a:solidFill>
                <a:latin typeface="Open Sans"/>
                <a:ea typeface="Open Sans"/>
                <a:cs typeface="Open Sans"/>
                <a:sym typeface="Open Sans"/>
              </a:rPr>
              <a:t>Це означає, що Ви можете поєднати обліковий запис із іншими системами. Більше не потрібно повторно вводити Ваші дані</a:t>
            </a:r>
            <a:r>
              <a:rPr lang="en" sz="1000" b="0" i="0" u="none" strike="noStrike" cap="none">
                <a:solidFill>
                  <a:srgbClr val="3C4043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!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0" name="Google Shape;160;p31"/>
          <p:cNvSpPr txBox="1"/>
          <p:nvPr/>
        </p:nvSpPr>
        <p:spPr>
          <a:xfrm>
            <a:off x="640080" y="4790575"/>
            <a:ext cx="79338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ORCID 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1" name="Google Shape;161;p3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796473" y="1551277"/>
            <a:ext cx="1600200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1"/>
          <p:cNvSpPr txBox="1"/>
          <p:nvPr/>
        </p:nvSpPr>
        <p:spPr>
          <a:xfrm>
            <a:off x="399875" y="4077225"/>
            <a:ext cx="8393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Унікальні дані  з вашого профілю, доступні в будь який момент, коли виникає потреба!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" name="Google Shape;163;p3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53775" y="53475"/>
            <a:ext cx="646500" cy="64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" name="Google Shape;168;p40"/>
          <p:cNvCxnSpPr/>
          <p:nvPr/>
        </p:nvCxnSpPr>
        <p:spPr>
          <a:xfrm>
            <a:off x="5105400" y="1404950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9" name="Google Shape;169;p40"/>
          <p:cNvCxnSpPr/>
          <p:nvPr/>
        </p:nvCxnSpPr>
        <p:spPr>
          <a:xfrm>
            <a:off x="4100525" y="1409713"/>
            <a:ext cx="0" cy="18954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0" name="Google Shape;170;p40"/>
          <p:cNvSpPr txBox="1">
            <a:spLocks noGrp="1"/>
          </p:cNvSpPr>
          <p:nvPr>
            <p:ph type="title"/>
          </p:nvPr>
        </p:nvSpPr>
        <p:spPr>
          <a:xfrm>
            <a:off x="121920" y="121920"/>
            <a:ext cx="8706000" cy="51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/>
              <a:t>Видавці наукової літератури</a:t>
            </a:r>
            <a:endParaRPr sz="1800">
              <a:solidFill>
                <a:srgbClr val="447405"/>
              </a:solidFill>
            </a:endParaRPr>
          </a:p>
        </p:txBody>
      </p:sp>
      <p:pic>
        <p:nvPicPr>
          <p:cNvPr id="171" name="Google Shape;171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2349" y="3191612"/>
            <a:ext cx="914400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84000" y="1954559"/>
            <a:ext cx="914400" cy="806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85575" y="713825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4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922336" y="715642"/>
            <a:ext cx="914400" cy="79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4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394725" y="1954559"/>
            <a:ext cx="914400" cy="7991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6" name="Google Shape;176;p40"/>
          <p:cNvCxnSpPr>
            <a:stCxn id="175" idx="3"/>
          </p:cNvCxnSpPr>
          <p:nvPr/>
        </p:nvCxnSpPr>
        <p:spPr>
          <a:xfrm>
            <a:off x="3309125" y="2354150"/>
            <a:ext cx="523800" cy="42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7" name="Google Shape;177;p40"/>
          <p:cNvCxnSpPr>
            <a:stCxn id="172" idx="1"/>
          </p:cNvCxnSpPr>
          <p:nvPr/>
        </p:nvCxnSpPr>
        <p:spPr>
          <a:xfrm flipH="1">
            <a:off x="5309500" y="2357833"/>
            <a:ext cx="574500" cy="60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8" name="Google Shape;178;p40"/>
          <p:cNvCxnSpPr/>
          <p:nvPr/>
        </p:nvCxnSpPr>
        <p:spPr>
          <a:xfrm>
            <a:off x="3657600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9" name="Google Shape;179;p40"/>
          <p:cNvCxnSpPr/>
          <p:nvPr/>
        </p:nvCxnSpPr>
        <p:spPr>
          <a:xfrm>
            <a:off x="5095875" y="1404950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0" name="Google Shape;180;p40"/>
          <p:cNvCxnSpPr/>
          <p:nvPr/>
        </p:nvCxnSpPr>
        <p:spPr>
          <a:xfrm>
            <a:off x="3657600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1" name="Google Shape;181;p40"/>
          <p:cNvCxnSpPr/>
          <p:nvPr/>
        </p:nvCxnSpPr>
        <p:spPr>
          <a:xfrm>
            <a:off x="5095875" y="3305125"/>
            <a:ext cx="447600" cy="0"/>
          </a:xfrm>
          <a:prstGeom prst="straightConnector1">
            <a:avLst/>
          </a:prstGeom>
          <a:noFill/>
          <a:ln w="2857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2" name="Google Shape;182;p40"/>
          <p:cNvSpPr txBox="1"/>
          <p:nvPr/>
        </p:nvSpPr>
        <p:spPr>
          <a:xfrm>
            <a:off x="640080" y="4790575"/>
            <a:ext cx="79338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ORCID</a:t>
            </a:r>
            <a:endParaRPr sz="10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3" name="Google Shape;183;p40"/>
          <p:cNvSpPr txBox="1"/>
          <p:nvPr/>
        </p:nvSpPr>
        <p:spPr>
          <a:xfrm>
            <a:off x="6335383" y="566125"/>
            <a:ext cx="2457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447405"/>
                </a:solidFill>
                <a:latin typeface="Open Sans"/>
                <a:ea typeface="Open Sans"/>
                <a:cs typeface="Open Sans"/>
                <a:sym typeface="Open Sans"/>
              </a:rPr>
              <a:t>Розрізнення авторів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з однаковими чи схожими іменами/прізвищами, які друкуються у вашому виданні</a:t>
            </a:r>
            <a:r>
              <a:rPr lang="en" sz="1000" b="1" i="0" u="none" strike="noStrike" cap="none">
                <a:solidFill>
                  <a:srgbClr val="447405"/>
                </a:solidFill>
                <a:latin typeface="Open Sans"/>
                <a:ea typeface="Open Sans"/>
                <a:cs typeface="Open Sans"/>
                <a:sym typeface="Open Sans"/>
              </a:rPr>
              <a:t>.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Сформувавши базу даних на основі ORCID iDs Ви ніколи не переплутаєте авторів. 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4" name="Google Shape;184;p40"/>
          <p:cNvSpPr txBox="1"/>
          <p:nvPr/>
        </p:nvSpPr>
        <p:spPr>
          <a:xfrm>
            <a:off x="6830750" y="1728148"/>
            <a:ext cx="21555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Допомога рецензентам та редакторам </a:t>
            </a:r>
            <a:r>
              <a:rPr lang="en" sz="1000" b="0" i="0" u="none" strike="noStrike" cap="none">
                <a:solidFill>
                  <a:srgbClr val="424242"/>
                </a:solidFill>
                <a:latin typeface="Open Sans"/>
                <a:ea typeface="Open Sans"/>
                <a:cs typeface="Open Sans"/>
                <a:sym typeface="Open Sans"/>
              </a:rPr>
              <a:t>шляхом надання детальної інформації про автора. Якісні та повні метадані допомагають краще організувати процес експертної оцінки та виявити можливий конфлікт інтересів.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5" name="Google Shape;185;p40"/>
          <p:cNvSpPr txBox="1"/>
          <p:nvPr/>
        </p:nvSpPr>
        <p:spPr>
          <a:xfrm>
            <a:off x="6341701" y="3191600"/>
            <a:ext cx="2079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FF6400"/>
                </a:solidFill>
                <a:latin typeface="Open Sans"/>
                <a:ea typeface="Open Sans"/>
                <a:cs typeface="Open Sans"/>
                <a:sym typeface="Open Sans"/>
              </a:rPr>
              <a:t>Визнання досвіду вченого у якості рецензента</a:t>
            </a:r>
            <a:r>
              <a:rPr lang="en" sz="1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r>
              <a:rPr lang="en" sz="1000" b="0" i="0" u="none" strike="noStrike" cap="none">
                <a:solidFill>
                  <a:srgbClr val="42424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Визнання досвіду у проведенні експертних оцінок.</a:t>
            </a:r>
            <a:endParaRPr sz="1000" b="0" i="0" u="none" strike="noStrike" cap="none">
              <a:solidFill>
                <a:srgbClr val="42424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6" name="Google Shape;186;p40"/>
          <p:cNvSpPr txBox="1"/>
          <p:nvPr/>
        </p:nvSpPr>
        <p:spPr>
          <a:xfrm>
            <a:off x="154993" y="3103117"/>
            <a:ext cx="27165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chemeClr val="accent4"/>
                </a:solidFill>
                <a:latin typeface="Open Sans"/>
                <a:ea typeface="Open Sans"/>
                <a:cs typeface="Open Sans"/>
                <a:sym typeface="Open Sans"/>
              </a:rPr>
              <a:t>Підвищення прозорості 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надасть можливість ознайомитися із  досвід вченого у якості рецензента, що стане у пригоді під час відбору необхідних спеціалістів.   </a:t>
            </a:r>
            <a:endParaRPr sz="1000" b="0" i="0" u="none" strike="noStrike" cap="none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7" name="Google Shape;187;p40"/>
          <p:cNvSpPr txBox="1"/>
          <p:nvPr/>
        </p:nvSpPr>
        <p:spPr>
          <a:xfrm>
            <a:off x="189558" y="1806867"/>
            <a:ext cx="21555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91548B"/>
                </a:solidFill>
                <a:latin typeface="Open Sans"/>
                <a:ea typeface="Open Sans"/>
                <a:cs typeface="Open Sans"/>
                <a:sym typeface="Open Sans"/>
              </a:rPr>
              <a:t>Зменшення адміністративного навантаження.</a:t>
            </a:r>
            <a:r>
              <a:rPr lang="en" sz="10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Мінімізація повторного введення даних під час подання рукописів, рецензування та звітування. Заощаджуйте час, гроші та зусилля.</a:t>
            </a:r>
            <a:endParaRPr sz="1000" b="0" i="0" u="none" strike="noStrike" cap="none">
              <a:solidFill>
                <a:schemeClr val="dk2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88" name="Google Shape;188;p40"/>
          <p:cNvSpPr txBox="1"/>
          <p:nvPr/>
        </p:nvSpPr>
        <p:spPr>
          <a:xfrm>
            <a:off x="327875" y="562100"/>
            <a:ext cx="25488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Покращення відшукуваності.</a:t>
            </a:r>
            <a:r>
              <a:rPr lang="en" sz="1000" b="0" i="0" u="none" strike="noStrike" cap="none">
                <a:solidFill>
                  <a:srgbClr val="062D59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 b="0" i="0" u="none" strike="noStrike" cap="none">
                <a:solidFill>
                  <a:schemeClr val="dk2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Наявність метаданих публікації у реєстрі ORCID підвищує відшукуваність та можливість повторного використання  іншими дослідниками, грантодавцями, дослідницькими організаціями, тощо. </a:t>
            </a:r>
            <a:endParaRPr sz="1000" b="0" i="0" u="none" strike="noStrike" cap="none">
              <a:solidFill>
                <a:schemeClr val="dk2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9" name="Google Shape;189;p4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794760" y="1548384"/>
            <a:ext cx="1600200" cy="16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0"/>
          <p:cNvSpPr txBox="1"/>
          <p:nvPr/>
        </p:nvSpPr>
        <p:spPr>
          <a:xfrm>
            <a:off x="274325" y="4005300"/>
            <a:ext cx="8393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Гарантія безперебійних процесів при поданні, редагуванні та проведенні рецензування.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p4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385816" y="3191256"/>
            <a:ext cx="914400" cy="79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4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8453775" y="53475"/>
            <a:ext cx="646500" cy="64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RCID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CID">
  <a:themeElements>
    <a:clrScheme name="Simple Light">
      <a:dk1>
        <a:srgbClr val="212121"/>
      </a:dk1>
      <a:lt1>
        <a:srgbClr val="FAFAFA"/>
      </a:lt1>
      <a:dk2>
        <a:srgbClr val="616161"/>
      </a:dk2>
      <a:lt2>
        <a:srgbClr val="EEEEEE"/>
      </a:lt2>
      <a:accent1>
        <a:srgbClr val="447405"/>
      </a:accent1>
      <a:accent2>
        <a:srgbClr val="003449"/>
      </a:accent2>
      <a:accent3>
        <a:srgbClr val="91548B"/>
      </a:accent3>
      <a:accent4>
        <a:srgbClr val="B71C1C"/>
      </a:accent4>
      <a:accent5>
        <a:srgbClr val="FF6400"/>
      </a:accent5>
      <a:accent6>
        <a:srgbClr val="D7B242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On-screen Show (16:9)</PresentationFormat>
  <Paragraphs>90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Nunito</vt:lpstr>
      <vt:lpstr>Arial</vt:lpstr>
      <vt:lpstr>Cabin</vt:lpstr>
      <vt:lpstr>Calibri</vt:lpstr>
      <vt:lpstr>Open Sans</vt:lpstr>
      <vt:lpstr>ORCID</vt:lpstr>
      <vt:lpstr>ORCID</vt:lpstr>
      <vt:lpstr>Консорціум ORCID в Україні: переваги та можливості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Університети та наукові  установи</vt:lpstr>
      <vt:lpstr>Дослідники </vt:lpstr>
      <vt:lpstr>Видавці наукової літератури</vt:lpstr>
      <vt:lpstr>Грантодавці та організації, які фінансують дослідження</vt:lpstr>
      <vt:lpstr> Посильте впливовість ваших дослідницьких стратегій та політик.</vt:lpstr>
      <vt:lpstr>ORCID Research Affiliation Manager tool   </vt:lpstr>
      <vt:lpstr>ORCID Research Affiliation Manager tool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Консорціум ORCID в Україні: переваги та можливості </dc:title>
  <cp:lastModifiedBy>Kaliuzhna, Nataliia</cp:lastModifiedBy>
  <cp:revision>3</cp:revision>
  <dcterms:modified xsi:type="dcterms:W3CDTF">2022-06-09T07:43:34Z</dcterms:modified>
</cp:coreProperties>
</file>